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68" r:id="rId3"/>
    <p:sldId id="257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9ee017dae5f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5877272"/>
            <a:ext cx="1365622" cy="8291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45D7AB-37C4-4A0F-B979-559D3AC14FB5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AF213F-E860-4023-81CE-39CEDCEAA4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10.gif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7" Type="http://schemas.openxmlformats.org/officeDocument/2006/relationships/image" Target="../media/image33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35.gif"/><Relationship Id="rId7" Type="http://schemas.openxmlformats.org/officeDocument/2006/relationships/image" Target="../media/image39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gif"/><Relationship Id="rId5" Type="http://schemas.openxmlformats.org/officeDocument/2006/relationships/image" Target="../media/image37.gif"/><Relationship Id="rId4" Type="http://schemas.openxmlformats.org/officeDocument/2006/relationships/image" Target="../media/image36.gif"/><Relationship Id="rId9" Type="http://schemas.openxmlformats.org/officeDocument/2006/relationships/image" Target="../media/image41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9860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Повторение «Тригонометрические  Функции </a:t>
            </a:r>
            <a:b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               и их свойства»</a:t>
            </a:r>
            <a:b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286256"/>
            <a:ext cx="7854696" cy="2071702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err="1" smtClean="0"/>
              <a:t>Трубичкина</a:t>
            </a:r>
            <a:r>
              <a:rPr lang="ru-RU" sz="2800" dirty="0" smtClean="0"/>
              <a:t> Л.С. </a:t>
            </a:r>
          </a:p>
          <a:p>
            <a:r>
              <a:rPr lang="ru-RU" sz="2800" dirty="0" smtClean="0"/>
              <a:t>учитель математики первой категории</a:t>
            </a:r>
          </a:p>
          <a:p>
            <a:r>
              <a:rPr lang="ru-RU" sz="2800" dirty="0" smtClean="0"/>
              <a:t> МБОУ «</a:t>
            </a:r>
            <a:r>
              <a:rPr lang="ru-RU" sz="2800" dirty="0" err="1" smtClean="0"/>
              <a:t>Кайрактынская</a:t>
            </a:r>
            <a:r>
              <a:rPr lang="ru-RU" sz="2800" dirty="0" smtClean="0"/>
              <a:t> СОШ» </a:t>
            </a:r>
          </a:p>
          <a:p>
            <a:r>
              <a:rPr lang="ru-RU" sz="2800" dirty="0" err="1" smtClean="0"/>
              <a:t>Акбулакского</a:t>
            </a:r>
            <a:r>
              <a:rPr lang="ru-RU" sz="2800" dirty="0" smtClean="0"/>
              <a:t> района</a:t>
            </a:r>
          </a:p>
          <a:p>
            <a:r>
              <a:rPr lang="ru-RU" sz="2800" dirty="0" smtClean="0"/>
              <a:t> Оренбургской Области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Урок № 1</a:t>
            </a:r>
            <a:br>
              <a:rPr lang="ru-RU" b="1" dirty="0" smtClean="0"/>
            </a:br>
            <a:r>
              <a:rPr lang="ru-RU" b="1" dirty="0" smtClean="0"/>
              <a:t>Задачи: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85992"/>
            <a:ext cx="8229600" cy="4389120"/>
          </a:xfrm>
        </p:spPr>
        <p:txBody>
          <a:bodyPr/>
          <a:lstStyle/>
          <a:p>
            <a:pPr lvl="0"/>
            <a:r>
              <a:rPr lang="ru-RU" b="1" dirty="0" smtClean="0"/>
              <a:t>Обобщить  представление</a:t>
            </a:r>
            <a:r>
              <a:rPr lang="ru-RU" dirty="0" smtClean="0"/>
              <a:t> о числовой окружности, о числовой окружности на координатной плоскости.</a:t>
            </a:r>
          </a:p>
          <a:p>
            <a:pPr lvl="0"/>
            <a:r>
              <a:rPr lang="ru-RU" b="1" dirty="0" smtClean="0"/>
              <a:t>Отрабатывать  умения</a:t>
            </a:r>
            <a:r>
              <a:rPr lang="ru-RU" dirty="0" smtClean="0"/>
              <a:t> находить значение синуса, косинуса  на числовой окружности.</a:t>
            </a:r>
          </a:p>
          <a:p>
            <a:pPr lvl="0"/>
            <a:r>
              <a:rPr lang="ru-RU" b="1" dirty="0" smtClean="0"/>
              <a:t> Отрабатывать навыки  и умения </a:t>
            </a:r>
            <a:r>
              <a:rPr lang="ru-RU" dirty="0" smtClean="0"/>
              <a:t> построения графиков функций           ,               .</a:t>
            </a:r>
          </a:p>
          <a:p>
            <a:pPr lvl="0"/>
            <a:r>
              <a:rPr lang="ru-RU" b="1" dirty="0" smtClean="0"/>
              <a:t>Развивать творческие способности</a:t>
            </a:r>
            <a:r>
              <a:rPr lang="ru-RU" dirty="0" smtClean="0"/>
              <a:t> в построении  графиков функций             и      </a:t>
            </a:r>
            <a:r>
              <a:rPr lang="ru-RU" b="1" dirty="0" smtClean="0"/>
              <a:t>           </a:t>
            </a:r>
            <a:r>
              <a:rPr lang="ru-RU" dirty="0" smtClean="0"/>
              <a:t>, зная                .</a:t>
            </a:r>
          </a:p>
          <a:p>
            <a:endParaRPr lang="ru-RU" dirty="0"/>
          </a:p>
        </p:txBody>
      </p:sp>
      <p:pic>
        <p:nvPicPr>
          <p:cNvPr id="4" name="Рисунок 3" descr="http://www.unimath.ru/images/clip_image010_084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5786454"/>
            <a:ext cx="107157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012_084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786454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unimath.ru/images/clip_image014_0793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6215082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002_1375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5000636"/>
            <a:ext cx="928694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04_1191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5072074"/>
            <a:ext cx="1000132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1428736"/>
          <a:ext cx="8143932" cy="3357586"/>
        </p:xfrm>
        <a:graphic>
          <a:graphicData uri="http://schemas.openxmlformats.org/drawingml/2006/table">
            <a:tbl>
              <a:tblPr/>
              <a:tblGrid>
                <a:gridCol w="4071966"/>
                <a:gridCol w="4071966"/>
              </a:tblGrid>
              <a:tr h="642985">
                <a:tc>
                  <a:txBody>
                    <a:bodyPr/>
                    <a:lstStyle/>
                    <a:p>
                      <a:pPr algn="ctr">
                        <a:lnSpc>
                          <a:spcPts val="218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Вариант №1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85"/>
                        </a:lnSpc>
                        <a:spcAft>
                          <a:spcPts val="910"/>
                        </a:spcAft>
                      </a:pPr>
                      <a:r>
                        <a:rPr lang="ru-RU" sz="1600" b="1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Вариант №2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714601">
                <a:tc>
                  <a:txBody>
                    <a:bodyPr/>
                    <a:lstStyle/>
                    <a:p>
                      <a:pPr marL="342900" indent="-342900">
                        <a:lnSpc>
                          <a:spcPts val="2185"/>
                        </a:lnSpc>
                        <a:spcAft>
                          <a:spcPts val="910"/>
                        </a:spcAft>
                        <a:buAutoNum type="arabicPeriod"/>
                      </a:pPr>
                      <a:r>
                        <a:rPr lang="ru-RU" sz="1800" dirty="0" smtClean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Постройте график </a:t>
                      </a: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функции  ; </a:t>
                      </a:r>
                      <a:endParaRPr lang="en-US" sz="1800" dirty="0" smtClean="0">
                        <a:solidFill>
                          <a:srgbClr val="33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indent="-342900">
                        <a:lnSpc>
                          <a:spcPts val="2185"/>
                        </a:lnSpc>
                        <a:spcAft>
                          <a:spcPts val="91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 Укажите область значений данной функции</a:t>
                      </a:r>
                      <a:r>
                        <a:rPr lang="ru-RU" sz="1800" dirty="0" smtClean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;</a:t>
                      </a: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3. Найдите наибольшее и наименьшее значения функции на интервале 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ts val="2185"/>
                        </a:lnSpc>
                        <a:spcAft>
                          <a:spcPts val="910"/>
                        </a:spcAft>
                        <a:buAutoNum type="arabicPeriod"/>
                      </a:pPr>
                      <a:r>
                        <a:rPr lang="ru-RU" sz="1800" dirty="0" smtClean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Постройте </a:t>
                      </a: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график функции  ; </a:t>
                      </a:r>
                      <a:endParaRPr lang="en-US" sz="1800" dirty="0" smtClean="0">
                        <a:solidFill>
                          <a:srgbClr val="33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indent="-342900">
                        <a:lnSpc>
                          <a:spcPts val="2185"/>
                        </a:lnSpc>
                        <a:spcAft>
                          <a:spcPts val="910"/>
                        </a:spcAft>
                        <a:buNone/>
                      </a:pPr>
                      <a:endParaRPr lang="en-US" sz="1800" dirty="0" smtClean="0">
                        <a:solidFill>
                          <a:srgbClr val="33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342900" indent="-342900">
                        <a:lnSpc>
                          <a:spcPts val="2185"/>
                        </a:lnSpc>
                        <a:spcAft>
                          <a:spcPts val="91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 Укажите промежутки возрастания и убывания функции;</a:t>
                      </a:r>
                      <a:b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rgbClr val="33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3. Определите нули функции.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pic>
        <p:nvPicPr>
          <p:cNvPr id="1027" name="Рисунок 96" descr="http://www.unimath.ru/images/clip_image046_010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500306"/>
            <a:ext cx="1285884" cy="673558"/>
          </a:xfrm>
          <a:prstGeom prst="rect">
            <a:avLst/>
          </a:prstGeom>
          <a:noFill/>
        </p:spPr>
      </p:pic>
      <p:pic>
        <p:nvPicPr>
          <p:cNvPr id="1026" name="Рисунок 97" descr="http://www.unimath.ru/images/clip_image048_010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14818"/>
            <a:ext cx="857256" cy="642942"/>
          </a:xfrm>
          <a:prstGeom prst="rect">
            <a:avLst/>
          </a:prstGeom>
          <a:noFill/>
        </p:spPr>
      </p:pic>
      <p:pic>
        <p:nvPicPr>
          <p:cNvPr id="1025" name="Рисунок 225" descr="http://www.unimath.ru/images/clip_image034_0150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786058"/>
            <a:ext cx="1630253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проверяем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1. график будет располагаться ниже оси Ох на единицу.</a:t>
            </a:r>
          </a:p>
          <a:p>
            <a:r>
              <a:rPr lang="ru-RU" dirty="0" smtClean="0"/>
              <a:t>2. </a:t>
            </a:r>
            <a:r>
              <a:rPr lang="en-US" dirty="0" smtClean="0"/>
              <a:t>[0;-2]</a:t>
            </a:r>
          </a:p>
          <a:p>
            <a:r>
              <a:rPr lang="en-US" dirty="0" smtClean="0"/>
              <a:t>3</a:t>
            </a:r>
            <a:r>
              <a:rPr lang="ru-RU" dirty="0" smtClean="0"/>
              <a:t>. наибольшее 0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наименьшее -2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1. график будет сдвинут   вдоль оси Ох в право на </a:t>
            </a:r>
            <a:r>
              <a:rPr lang="el-GR" dirty="0" smtClean="0"/>
              <a:t>π</a:t>
            </a:r>
            <a:r>
              <a:rPr lang="ru-RU" dirty="0" smtClean="0"/>
              <a:t>/3 единицы</a:t>
            </a:r>
          </a:p>
          <a:p>
            <a:r>
              <a:rPr lang="ru-RU" dirty="0" smtClean="0"/>
              <a:t>2.</a:t>
            </a:r>
            <a:r>
              <a:rPr lang="en-US" dirty="0" smtClean="0"/>
              <a:t> [-</a:t>
            </a:r>
            <a:r>
              <a:rPr lang="el-GR" dirty="0" smtClean="0"/>
              <a:t>π</a:t>
            </a:r>
            <a:r>
              <a:rPr lang="ru-RU" dirty="0" smtClean="0"/>
              <a:t>/</a:t>
            </a:r>
            <a:r>
              <a:rPr lang="en-US" dirty="0" smtClean="0"/>
              <a:t>3;2</a:t>
            </a:r>
            <a:r>
              <a:rPr lang="el-GR" dirty="0" smtClean="0"/>
              <a:t> π</a:t>
            </a:r>
            <a:r>
              <a:rPr lang="en-US" dirty="0" smtClean="0"/>
              <a:t>/3]</a:t>
            </a:r>
            <a:r>
              <a:rPr lang="ru-RU" dirty="0" smtClean="0"/>
              <a:t>убывает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en-US" dirty="0" smtClean="0"/>
              <a:t>[2</a:t>
            </a:r>
            <a:r>
              <a:rPr lang="el-GR" dirty="0" smtClean="0"/>
              <a:t> π</a:t>
            </a:r>
            <a:r>
              <a:rPr lang="en-US" dirty="0" smtClean="0"/>
              <a:t>/3;4</a:t>
            </a:r>
            <a:r>
              <a:rPr lang="el-GR" dirty="0" smtClean="0"/>
              <a:t> π</a:t>
            </a:r>
            <a:r>
              <a:rPr lang="en-US" dirty="0" smtClean="0"/>
              <a:t>/3]</a:t>
            </a:r>
            <a:r>
              <a:rPr lang="ru-RU" dirty="0" smtClean="0"/>
              <a:t> возрастает</a:t>
            </a:r>
          </a:p>
          <a:p>
            <a:pPr>
              <a:buNone/>
            </a:pPr>
            <a:r>
              <a:rPr lang="ru-RU" dirty="0" smtClean="0"/>
              <a:t>3. </a:t>
            </a:r>
            <a:r>
              <a:rPr lang="el-GR" dirty="0" smtClean="0"/>
              <a:t>π</a:t>
            </a:r>
            <a:r>
              <a:rPr lang="ru-RU" dirty="0" smtClean="0"/>
              <a:t>/6+</a:t>
            </a:r>
            <a:r>
              <a:rPr lang="el-GR" dirty="0" smtClean="0"/>
              <a:t> π</a:t>
            </a:r>
            <a:r>
              <a:rPr lang="ru-RU" dirty="0" smtClean="0"/>
              <a:t>к, к</a:t>
            </a:r>
            <a:r>
              <a:rPr lang="el-GR" dirty="0" smtClean="0"/>
              <a:t>ϵ</a:t>
            </a:r>
            <a:r>
              <a:rPr lang="en-US" dirty="0" smtClean="0"/>
              <a:t>Z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H="1" flipV="1">
            <a:off x="4381578" y="703449"/>
            <a:ext cx="7872" cy="13632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79512" y="1603878"/>
            <a:ext cx="8712968" cy="216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012101" y="527774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8424" y="154344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12405" y="1625492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41" y="1726365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blipFill rotWithShape="1">
                <a:blip r:embed="rId4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blipFill rotWithShape="1">
                <a:blip r:embed="rId5"/>
                <a:stretch>
                  <a:fillRect l="-15789" t="-1053" b="-105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22" y="1698151"/>
            <a:ext cx="14934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982565" y="1428527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48611" y="1540396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blipFill rotWithShape="1">
                <a:blip r:embed="rId7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1715525" y="246396"/>
            <a:ext cx="345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9" name="Прямоугольник 28"/>
              <p:cNvSpPr/>
              <p:nvPr/>
            </p:nvSpPr>
            <p:spPr>
              <a:xfrm>
                <a:off x="5076056" y="204609"/>
                <a:ext cx="214193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𝒔𝒊𝒏</m:t>
                    </m:r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04609"/>
                <a:ext cx="2141933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3419" t="-15094" r="-7692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5136921"/>
                  </p:ext>
                </p:extLst>
              </p:nvPr>
            </p:nvGraphicFramePr>
            <p:xfrm>
              <a:off x="419107" y="2204864"/>
              <a:ext cx="8305785" cy="474624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288032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у=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effectLst/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ru-RU" sz="20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5029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0;0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643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1907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2095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3</m:t>
                                        </m:r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;−1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2</m:t>
                              </m:r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−1;1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665136921"/>
                  </p:ext>
                </p:extLst>
              </p:nvPr>
            </p:nvGraphicFramePr>
            <p:xfrm>
              <a:off x="419107" y="2204864"/>
              <a:ext cx="8305785" cy="480415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8868" r="-275" b="-1364151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18868" r="-275" b="-1264151"/>
                          </a:stretch>
                        </a:blipFill>
                      </a:tcPr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27451" r="-275" b="-1213725"/>
                          </a:stretch>
                        </a:blipFill>
                      </a:tcPr>
                    </a:tc>
                  </a:tr>
                  <a:tr h="35858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83051" r="-275" b="-949153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410294" r="-275" b="-645588"/>
                          </a:stretch>
                        </a:blipFill>
                      </a:tcPr>
                    </a:tc>
                  </a:tr>
                  <a:tr h="55124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381319" r="-275" b="-382418"/>
                          </a:stretch>
                        </a:blipFill>
                      </a:tcPr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644118" r="-275" b="-411765"/>
                          </a:stretch>
                        </a:blipFill>
                      </a:tcPr>
                    </a:tc>
                  </a:tr>
                  <a:tr h="41687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733333" r="-275" b="-305797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084906" r="-275" b="-298113"/>
                          </a:stretch>
                        </a:blipFill>
                      </a:tcPr>
                    </a:tc>
                  </a:tr>
                  <a:tr h="24536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1570000" r="-133700" b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570000" r="-275" b="-295000"/>
                          </a:stretch>
                        </a:blipFill>
                      </a:tcPr>
                    </a:tc>
                  </a:tr>
                  <a:tr h="24536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1670000" r="-133700" b="-1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670000" r="-275" b="-195000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335849" r="-275" b="-4717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Полилиния 4"/>
          <p:cNvSpPr/>
          <p:nvPr/>
        </p:nvSpPr>
        <p:spPr>
          <a:xfrm>
            <a:off x="238125" y="1142993"/>
            <a:ext cx="8591550" cy="914407"/>
          </a:xfrm>
          <a:custGeom>
            <a:avLst/>
            <a:gdLst>
              <a:gd name="connsiteX0" fmla="*/ 0 w 8591550"/>
              <a:gd name="connsiteY0" fmla="*/ 476255 h 914411"/>
              <a:gd name="connsiteX1" fmla="*/ 1009650 w 8591550"/>
              <a:gd name="connsiteY1" fmla="*/ 5 h 914411"/>
              <a:gd name="connsiteX2" fmla="*/ 2047875 w 8591550"/>
              <a:gd name="connsiteY2" fmla="*/ 466730 h 914411"/>
              <a:gd name="connsiteX3" fmla="*/ 3105150 w 8591550"/>
              <a:gd name="connsiteY3" fmla="*/ 914405 h 914411"/>
              <a:gd name="connsiteX4" fmla="*/ 4133850 w 8591550"/>
              <a:gd name="connsiteY4" fmla="*/ 457205 h 914411"/>
              <a:gd name="connsiteX5" fmla="*/ 5210175 w 8591550"/>
              <a:gd name="connsiteY5" fmla="*/ 5 h 914411"/>
              <a:gd name="connsiteX6" fmla="*/ 6257925 w 8591550"/>
              <a:gd name="connsiteY6" fmla="*/ 457205 h 914411"/>
              <a:gd name="connsiteX7" fmla="*/ 7305675 w 8591550"/>
              <a:gd name="connsiteY7" fmla="*/ 895355 h 914411"/>
              <a:gd name="connsiteX8" fmla="*/ 8353425 w 8591550"/>
              <a:gd name="connsiteY8" fmla="*/ 447680 h 914411"/>
              <a:gd name="connsiteX9" fmla="*/ 8591550 w 8591550"/>
              <a:gd name="connsiteY9" fmla="*/ 323855 h 914411"/>
              <a:gd name="connsiteX0" fmla="*/ 0 w 8591550"/>
              <a:gd name="connsiteY0" fmla="*/ 476255 h 914406"/>
              <a:gd name="connsiteX1" fmla="*/ 1009650 w 8591550"/>
              <a:gd name="connsiteY1" fmla="*/ 5 h 914406"/>
              <a:gd name="connsiteX2" fmla="*/ 2047875 w 8591550"/>
              <a:gd name="connsiteY2" fmla="*/ 466730 h 914406"/>
              <a:gd name="connsiteX3" fmla="*/ 3105150 w 8591550"/>
              <a:gd name="connsiteY3" fmla="*/ 914405 h 914406"/>
              <a:gd name="connsiteX4" fmla="*/ 4152900 w 8591550"/>
              <a:gd name="connsiteY4" fmla="*/ 461967 h 914406"/>
              <a:gd name="connsiteX5" fmla="*/ 5210175 w 8591550"/>
              <a:gd name="connsiteY5" fmla="*/ 5 h 914406"/>
              <a:gd name="connsiteX6" fmla="*/ 6257925 w 8591550"/>
              <a:gd name="connsiteY6" fmla="*/ 457205 h 914406"/>
              <a:gd name="connsiteX7" fmla="*/ 7305675 w 8591550"/>
              <a:gd name="connsiteY7" fmla="*/ 895355 h 914406"/>
              <a:gd name="connsiteX8" fmla="*/ 8353425 w 8591550"/>
              <a:gd name="connsiteY8" fmla="*/ 447680 h 914406"/>
              <a:gd name="connsiteX9" fmla="*/ 8591550 w 8591550"/>
              <a:gd name="connsiteY9" fmla="*/ 323855 h 914406"/>
              <a:gd name="connsiteX0" fmla="*/ 0 w 8591550"/>
              <a:gd name="connsiteY0" fmla="*/ 476255 h 914406"/>
              <a:gd name="connsiteX1" fmla="*/ 1009650 w 8591550"/>
              <a:gd name="connsiteY1" fmla="*/ 5 h 914406"/>
              <a:gd name="connsiteX2" fmla="*/ 2047875 w 8591550"/>
              <a:gd name="connsiteY2" fmla="*/ 466730 h 914406"/>
              <a:gd name="connsiteX3" fmla="*/ 3105150 w 8591550"/>
              <a:gd name="connsiteY3" fmla="*/ 914405 h 914406"/>
              <a:gd name="connsiteX4" fmla="*/ 4152900 w 8591550"/>
              <a:gd name="connsiteY4" fmla="*/ 461967 h 914406"/>
              <a:gd name="connsiteX5" fmla="*/ 5210175 w 8591550"/>
              <a:gd name="connsiteY5" fmla="*/ 5 h 914406"/>
              <a:gd name="connsiteX6" fmla="*/ 6257925 w 8591550"/>
              <a:gd name="connsiteY6" fmla="*/ 457205 h 914406"/>
              <a:gd name="connsiteX7" fmla="*/ 7305675 w 8591550"/>
              <a:gd name="connsiteY7" fmla="*/ 895355 h 914406"/>
              <a:gd name="connsiteX8" fmla="*/ 8353425 w 8591550"/>
              <a:gd name="connsiteY8" fmla="*/ 447680 h 914406"/>
              <a:gd name="connsiteX9" fmla="*/ 8591550 w 8591550"/>
              <a:gd name="connsiteY9" fmla="*/ 323855 h 914406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  <a:gd name="connsiteX0" fmla="*/ 0 w 8591550"/>
              <a:gd name="connsiteY0" fmla="*/ 476256 h 914407"/>
              <a:gd name="connsiteX1" fmla="*/ 1009650 w 8591550"/>
              <a:gd name="connsiteY1" fmla="*/ 6 h 914407"/>
              <a:gd name="connsiteX2" fmla="*/ 2047875 w 8591550"/>
              <a:gd name="connsiteY2" fmla="*/ 466731 h 914407"/>
              <a:gd name="connsiteX3" fmla="*/ 3105150 w 8591550"/>
              <a:gd name="connsiteY3" fmla="*/ 914406 h 914407"/>
              <a:gd name="connsiteX4" fmla="*/ 4152900 w 8591550"/>
              <a:gd name="connsiteY4" fmla="*/ 461968 h 914407"/>
              <a:gd name="connsiteX5" fmla="*/ 5210175 w 8591550"/>
              <a:gd name="connsiteY5" fmla="*/ 6 h 914407"/>
              <a:gd name="connsiteX6" fmla="*/ 6257925 w 8591550"/>
              <a:gd name="connsiteY6" fmla="*/ 457206 h 914407"/>
              <a:gd name="connsiteX7" fmla="*/ 7305675 w 8591550"/>
              <a:gd name="connsiteY7" fmla="*/ 895356 h 914407"/>
              <a:gd name="connsiteX8" fmla="*/ 8353425 w 8591550"/>
              <a:gd name="connsiteY8" fmla="*/ 447681 h 914407"/>
              <a:gd name="connsiteX9" fmla="*/ 8591550 w 8591550"/>
              <a:gd name="connsiteY9" fmla="*/ 323856 h 91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91550" h="914407">
                <a:moveTo>
                  <a:pt x="0" y="476256"/>
                </a:moveTo>
                <a:cubicBezTo>
                  <a:pt x="334169" y="238924"/>
                  <a:pt x="668338" y="1593"/>
                  <a:pt x="1009650" y="6"/>
                </a:cubicBezTo>
                <a:cubicBezTo>
                  <a:pt x="1350962" y="-1581"/>
                  <a:pt x="1708150" y="285756"/>
                  <a:pt x="2047875" y="466731"/>
                </a:cubicBezTo>
                <a:cubicBezTo>
                  <a:pt x="2387600" y="647706"/>
                  <a:pt x="2754313" y="915200"/>
                  <a:pt x="3105150" y="914406"/>
                </a:cubicBezTo>
                <a:cubicBezTo>
                  <a:pt x="3455987" y="913612"/>
                  <a:pt x="4152900" y="461968"/>
                  <a:pt x="4152900" y="461968"/>
                </a:cubicBezTo>
                <a:cubicBezTo>
                  <a:pt x="4465638" y="271468"/>
                  <a:pt x="4859338" y="800"/>
                  <a:pt x="5210175" y="6"/>
                </a:cubicBezTo>
                <a:cubicBezTo>
                  <a:pt x="5561012" y="-788"/>
                  <a:pt x="6257925" y="457206"/>
                  <a:pt x="6257925" y="457206"/>
                </a:cubicBezTo>
                <a:cubicBezTo>
                  <a:pt x="6578600" y="663581"/>
                  <a:pt x="6956425" y="896943"/>
                  <a:pt x="7305675" y="895356"/>
                </a:cubicBezTo>
                <a:cubicBezTo>
                  <a:pt x="7654925" y="893769"/>
                  <a:pt x="8162925" y="561982"/>
                  <a:pt x="8353425" y="447681"/>
                </a:cubicBezTo>
                <a:cubicBezTo>
                  <a:pt x="8543925" y="333380"/>
                  <a:pt x="8579644" y="338143"/>
                  <a:pt x="8591550" y="323856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095711" y="931819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stCxn id="30" idx="3"/>
            <a:endCxn id="30" idx="3"/>
          </p:cNvCxnSpPr>
          <p:nvPr/>
        </p:nvCxnSpPr>
        <p:spPr>
          <a:xfrm>
            <a:off x="4416847" y="110109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30" idx="3"/>
            <a:endCxn id="30" idx="3"/>
          </p:cNvCxnSpPr>
          <p:nvPr/>
        </p:nvCxnSpPr>
        <p:spPr>
          <a:xfrm>
            <a:off x="4416847" y="110109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8501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2" grpId="0" animBg="1"/>
      <p:bldP spid="23" grpId="0" animBg="1"/>
      <p:bldP spid="25" grpId="0"/>
      <p:bldP spid="26" grpId="0"/>
      <p:bldP spid="27" grpId="0" animBg="1"/>
      <p:bldP spid="28" grpId="0"/>
      <p:bldP spid="29" grpId="0" animBg="1"/>
      <p:bldP spid="5" grpId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H="1" flipV="1">
            <a:off x="4393549" y="673938"/>
            <a:ext cx="6939" cy="15467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51520" y="1588506"/>
            <a:ext cx="8640960" cy="3698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057124" y="527774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3271" y="146566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12405" y="1625492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241985" y="1298085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41" y="1726365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374557" y="1319610"/>
                <a:ext cx="360039" cy="901081"/>
              </a:xfrm>
              <a:prstGeom prst="rect">
                <a:avLst/>
              </a:prstGeom>
              <a:blipFill rotWithShape="1">
                <a:blip r:embed="rId4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378" y="1565778"/>
                <a:ext cx="576064" cy="581378"/>
              </a:xfrm>
              <a:prstGeom prst="rect">
                <a:avLst/>
              </a:prstGeom>
              <a:blipFill rotWithShape="1">
                <a:blip r:embed="rId5"/>
                <a:stretch>
                  <a:fillRect l="-15789" t="-1053" b="-105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22" y="1698151"/>
            <a:ext cx="14934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982565" y="1428527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48611" y="1540396"/>
            <a:ext cx="325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</a:rPr>
              <a:t>-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</a:rPr>
                          <m:t>𝟑</m:t>
                        </m:r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86980" y="1301151"/>
                <a:ext cx="360039" cy="901081"/>
              </a:xfrm>
              <a:prstGeom prst="rect">
                <a:avLst/>
              </a:prstGeom>
              <a:blipFill rotWithShape="1">
                <a:blip r:embed="rId7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1715525" y="246396"/>
            <a:ext cx="345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9" name="Прямоугольник 28"/>
              <p:cNvSpPr/>
              <p:nvPr/>
            </p:nvSpPr>
            <p:spPr>
              <a:xfrm>
                <a:off x="5076056" y="204609"/>
                <a:ext cx="217078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𝒄𝒐𝒔</m:t>
                    </m:r>
                  </m:oMath>
                </a14:m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04609"/>
                <a:ext cx="2170787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3371" t="-15094" r="-7584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1742777"/>
                  </p:ext>
                </p:extLst>
              </p:nvPr>
            </p:nvGraphicFramePr>
            <p:xfrm>
              <a:off x="539552" y="2237087"/>
              <a:ext cx="8305785" cy="469551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288032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у=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000" b="1" i="0" smtClean="0">
                                      <a:effectLst/>
                                      <a:latin typeface="Cambria Math"/>
                                    </a:rPr>
                                    <m:t>𝐜𝐨𝐬</m:t>
                                  </m:r>
                                </m:fName>
                                <m:e>
                                  <m:r>
                                    <a:rPr lang="ru-RU" sz="20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5367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0;</m:t>
                                    </m:r>
                                    <m:r>
                                      <a:rPr lang="en-US" sz="1400" b="0" i="0" smtClean="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04816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 smtClean="0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ea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400" b="0" i="1" smtClean="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+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4797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41612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  <a:r>
                            <a:rPr lang="en-US" sz="2000" baseline="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/>
                          </a: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π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5628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 smtClean="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9166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1400" i="1" smtClean="0">
                                        <a:effectLst/>
                                        <a:latin typeface="Cambria Math"/>
                                        <a:ea typeface="Cambria Math"/>
                                      </a:rPr>
                                      <m:t>π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;−1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3433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2</m:t>
                              </m:r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1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6072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+2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1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−1;1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711742777"/>
                  </p:ext>
                </p:extLst>
              </p:nvPr>
            </p:nvGraphicFramePr>
            <p:xfrm>
              <a:off x="539552" y="2237087"/>
              <a:ext cx="8305785" cy="476954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22556"/>
                    <a:gridCol w="1661204"/>
                    <a:gridCol w="2222025"/>
                  </a:tblGrid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8868" r="-275" b="-1349057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18868" r="-275" b="-1249057"/>
                          </a:stretch>
                        </a:blipFill>
                      </a:tcPr>
                    </a:tc>
                  </a:tr>
                  <a:tr h="314325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27451" r="-275" b="-1198039"/>
                          </a:stretch>
                        </a:blipFill>
                      </a:tcPr>
                    </a:tc>
                  </a:tr>
                  <a:tr h="41687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242029" r="-275" b="-785507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четная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24536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Промежуткимонотонности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722500" r="-275" b="-1122500"/>
                          </a:stretch>
                        </a:blipFill>
                      </a:tcPr>
                    </a:tc>
                  </a:tr>
                  <a:tr h="25628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783333" r="-275" b="-969048"/>
                          </a:stretch>
                        </a:blipFill>
                      </a:tcPr>
                    </a:tc>
                  </a:tr>
                  <a:tr h="24536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927500" r="-275" b="-917500"/>
                          </a:stretch>
                        </a:blipFill>
                      </a:tcPr>
                    </a:tc>
                  </a:tr>
                  <a:tr h="24536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002439" r="-275" b="-795122"/>
                          </a:stretch>
                        </a:blipFill>
                      </a:tcPr>
                    </a:tc>
                  </a:tr>
                  <a:tr h="32239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869231" r="-275" b="-526923"/>
                          </a:stretch>
                        </a:blipFill>
                      </a:tcPr>
                    </a:tc>
                  </a:tr>
                  <a:tr h="594233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20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знакопостоянства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514286" r="-133700" b="-1795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514286" r="-275" b="-179592"/>
                          </a:stretch>
                        </a:blipFill>
                      </a:tcPr>
                    </a:tc>
                  </a:tr>
                  <a:tr h="594233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65934" t="-620619" r="-133700" b="-814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620619" r="-275" b="-81443"/>
                          </a:stretch>
                        </a:blipFill>
                      </a:tcPr>
                    </a:tc>
                  </a:tr>
                  <a:tr h="35052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68580" marR="68580" marT="0" marB="0">
                        <a:blipFill rotWithShape="1">
                          <a:blip r:embed="rId9"/>
                          <a:stretch>
                            <a:fillRect l="-274451" t="-1205172" r="-275" b="-362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Полилиния 5"/>
          <p:cNvSpPr/>
          <p:nvPr/>
        </p:nvSpPr>
        <p:spPr>
          <a:xfrm>
            <a:off x="238124" y="1068841"/>
            <a:ext cx="8445681" cy="1017133"/>
          </a:xfrm>
          <a:custGeom>
            <a:avLst/>
            <a:gdLst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50229"/>
              <a:gd name="connsiteY0" fmla="*/ 63960 h 1016460"/>
              <a:gd name="connsiteX1" fmla="*/ 1000125 w 8450229"/>
              <a:gd name="connsiteY1" fmla="*/ 559260 h 1016460"/>
              <a:gd name="connsiteX2" fmla="*/ 2057400 w 8450229"/>
              <a:gd name="connsiteY2" fmla="*/ 1016460 h 1016460"/>
              <a:gd name="connsiteX3" fmla="*/ 3114675 w 8450229"/>
              <a:gd name="connsiteY3" fmla="*/ 559260 h 1016460"/>
              <a:gd name="connsiteX4" fmla="*/ 4162425 w 8450229"/>
              <a:gd name="connsiteY4" fmla="*/ 35385 h 1016460"/>
              <a:gd name="connsiteX5" fmla="*/ 5200650 w 8450229"/>
              <a:gd name="connsiteY5" fmla="*/ 530685 h 1016460"/>
              <a:gd name="connsiteX6" fmla="*/ 6267450 w 8450229"/>
              <a:gd name="connsiteY6" fmla="*/ 987885 h 1016460"/>
              <a:gd name="connsiteX7" fmla="*/ 7305675 w 8450229"/>
              <a:gd name="connsiteY7" fmla="*/ 511635 h 1016460"/>
              <a:gd name="connsiteX8" fmla="*/ 8343900 w 8450229"/>
              <a:gd name="connsiteY8" fmla="*/ 44910 h 1016460"/>
              <a:gd name="connsiteX9" fmla="*/ 8362950 w 8450229"/>
              <a:gd name="connsiteY9" fmla="*/ 44910 h 1016460"/>
              <a:gd name="connsiteX0" fmla="*/ 0 w 8448274"/>
              <a:gd name="connsiteY0" fmla="*/ 65305 h 1017805"/>
              <a:gd name="connsiteX1" fmla="*/ 1000125 w 8448274"/>
              <a:gd name="connsiteY1" fmla="*/ 560605 h 1017805"/>
              <a:gd name="connsiteX2" fmla="*/ 2057400 w 8448274"/>
              <a:gd name="connsiteY2" fmla="*/ 1017805 h 1017805"/>
              <a:gd name="connsiteX3" fmla="*/ 3114675 w 8448274"/>
              <a:gd name="connsiteY3" fmla="*/ 560605 h 1017805"/>
              <a:gd name="connsiteX4" fmla="*/ 4162425 w 8448274"/>
              <a:gd name="connsiteY4" fmla="*/ 36730 h 1017805"/>
              <a:gd name="connsiteX5" fmla="*/ 5200650 w 8448274"/>
              <a:gd name="connsiteY5" fmla="*/ 532030 h 1017805"/>
              <a:gd name="connsiteX6" fmla="*/ 6267450 w 8448274"/>
              <a:gd name="connsiteY6" fmla="*/ 989230 h 1017805"/>
              <a:gd name="connsiteX7" fmla="*/ 7334250 w 8448274"/>
              <a:gd name="connsiteY7" fmla="*/ 532030 h 1017805"/>
              <a:gd name="connsiteX8" fmla="*/ 8343900 w 8448274"/>
              <a:gd name="connsiteY8" fmla="*/ 46255 h 1017805"/>
              <a:gd name="connsiteX9" fmla="*/ 8362950 w 8448274"/>
              <a:gd name="connsiteY9" fmla="*/ 46255 h 1017805"/>
              <a:gd name="connsiteX0" fmla="*/ 0 w 8448274"/>
              <a:gd name="connsiteY0" fmla="*/ 65305 h 1017805"/>
              <a:gd name="connsiteX1" fmla="*/ 1000125 w 8448274"/>
              <a:gd name="connsiteY1" fmla="*/ 560605 h 1017805"/>
              <a:gd name="connsiteX2" fmla="*/ 2057400 w 8448274"/>
              <a:gd name="connsiteY2" fmla="*/ 1017805 h 1017805"/>
              <a:gd name="connsiteX3" fmla="*/ 3114675 w 8448274"/>
              <a:gd name="connsiteY3" fmla="*/ 560605 h 1017805"/>
              <a:gd name="connsiteX4" fmla="*/ 4162425 w 8448274"/>
              <a:gd name="connsiteY4" fmla="*/ 36730 h 1017805"/>
              <a:gd name="connsiteX5" fmla="*/ 5200650 w 8448274"/>
              <a:gd name="connsiteY5" fmla="*/ 532030 h 1017805"/>
              <a:gd name="connsiteX6" fmla="*/ 6267450 w 8448274"/>
              <a:gd name="connsiteY6" fmla="*/ 989230 h 1017805"/>
              <a:gd name="connsiteX7" fmla="*/ 7334250 w 8448274"/>
              <a:gd name="connsiteY7" fmla="*/ 532030 h 1017805"/>
              <a:gd name="connsiteX8" fmla="*/ 8343900 w 8448274"/>
              <a:gd name="connsiteY8" fmla="*/ 46255 h 1017805"/>
              <a:gd name="connsiteX9" fmla="*/ 8362950 w 8448274"/>
              <a:gd name="connsiteY9" fmla="*/ 46255 h 1017805"/>
              <a:gd name="connsiteX0" fmla="*/ 0 w 8445681"/>
              <a:gd name="connsiteY0" fmla="*/ 64633 h 1017133"/>
              <a:gd name="connsiteX1" fmla="*/ 1000125 w 8445681"/>
              <a:gd name="connsiteY1" fmla="*/ 559933 h 1017133"/>
              <a:gd name="connsiteX2" fmla="*/ 2057400 w 8445681"/>
              <a:gd name="connsiteY2" fmla="*/ 1017133 h 1017133"/>
              <a:gd name="connsiteX3" fmla="*/ 3114675 w 8445681"/>
              <a:gd name="connsiteY3" fmla="*/ 559933 h 1017133"/>
              <a:gd name="connsiteX4" fmla="*/ 4162425 w 8445681"/>
              <a:gd name="connsiteY4" fmla="*/ 36058 h 1017133"/>
              <a:gd name="connsiteX5" fmla="*/ 5200650 w 8445681"/>
              <a:gd name="connsiteY5" fmla="*/ 531358 h 1017133"/>
              <a:gd name="connsiteX6" fmla="*/ 6267450 w 8445681"/>
              <a:gd name="connsiteY6" fmla="*/ 988558 h 1017133"/>
              <a:gd name="connsiteX7" fmla="*/ 7372350 w 8445681"/>
              <a:gd name="connsiteY7" fmla="*/ 521833 h 1017133"/>
              <a:gd name="connsiteX8" fmla="*/ 8343900 w 8445681"/>
              <a:gd name="connsiteY8" fmla="*/ 45583 h 1017133"/>
              <a:gd name="connsiteX9" fmla="*/ 8362950 w 8445681"/>
              <a:gd name="connsiteY9" fmla="*/ 45583 h 1017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45681" h="1017133">
                <a:moveTo>
                  <a:pt x="0" y="64633"/>
                </a:moveTo>
                <a:cubicBezTo>
                  <a:pt x="328612" y="232908"/>
                  <a:pt x="685800" y="391658"/>
                  <a:pt x="1000125" y="559933"/>
                </a:cubicBezTo>
                <a:cubicBezTo>
                  <a:pt x="1314450" y="728208"/>
                  <a:pt x="1704975" y="1017133"/>
                  <a:pt x="2057400" y="1017133"/>
                </a:cubicBezTo>
                <a:cubicBezTo>
                  <a:pt x="2409825" y="1017133"/>
                  <a:pt x="2773363" y="761545"/>
                  <a:pt x="3114675" y="559933"/>
                </a:cubicBezTo>
                <a:cubicBezTo>
                  <a:pt x="3455987" y="358321"/>
                  <a:pt x="3814763" y="40820"/>
                  <a:pt x="4162425" y="36058"/>
                </a:cubicBezTo>
                <a:cubicBezTo>
                  <a:pt x="4510087" y="31296"/>
                  <a:pt x="4859338" y="315458"/>
                  <a:pt x="5200650" y="531358"/>
                </a:cubicBezTo>
                <a:cubicBezTo>
                  <a:pt x="5541962" y="747258"/>
                  <a:pt x="5905500" y="990145"/>
                  <a:pt x="6267450" y="988558"/>
                </a:cubicBezTo>
                <a:cubicBezTo>
                  <a:pt x="6629400" y="986971"/>
                  <a:pt x="7372350" y="521833"/>
                  <a:pt x="7372350" y="521833"/>
                </a:cubicBezTo>
                <a:lnTo>
                  <a:pt x="8343900" y="45583"/>
                </a:lnTo>
                <a:cubicBezTo>
                  <a:pt x="8509000" y="-33792"/>
                  <a:pt x="8441531" y="6689"/>
                  <a:pt x="8362950" y="45583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095711" y="931819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582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2" grpId="0" animBg="1"/>
      <p:bldP spid="23" grpId="0" animBg="1"/>
      <p:bldP spid="25" grpId="0"/>
      <p:bldP spid="26" grpId="0"/>
      <p:bldP spid="27" grpId="0" animBg="1"/>
      <p:bldP spid="28" grpId="0"/>
      <p:bldP spid="29" grpId="0" animBg="1"/>
      <p:bldP spid="6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Практикум по решению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одной системе координат построить графики функций одной группы и описать их свойства:</a:t>
            </a:r>
            <a:br>
              <a:rPr lang="ru-RU" dirty="0"/>
            </a:br>
            <a:r>
              <a:rPr lang="ru-RU" dirty="0"/>
              <a:t>1)  </a:t>
            </a:r>
            <a:r>
              <a:rPr lang="ru-RU" dirty="0" smtClean="0"/>
              <a:t>            ,</a:t>
            </a:r>
            <a:r>
              <a:rPr lang="ru-RU" dirty="0"/>
              <a:t> </a:t>
            </a:r>
            <a:r>
              <a:rPr lang="ru-RU" dirty="0" smtClean="0"/>
              <a:t>           .  </a:t>
            </a:r>
            <a:r>
              <a:rPr lang="ru-RU" dirty="0"/>
              <a:t>2)  </a:t>
            </a:r>
            <a:r>
              <a:rPr lang="ru-RU" dirty="0" smtClean="0"/>
              <a:t>        ,</a:t>
            </a:r>
            <a:r>
              <a:rPr lang="ru-RU" dirty="0"/>
              <a:t> </a:t>
            </a:r>
            <a:r>
              <a:rPr lang="ru-RU" dirty="0" smtClean="0"/>
              <a:t>             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smtClean="0"/>
              <a:t>Обобщить </a:t>
            </a:r>
            <a:r>
              <a:rPr lang="ru-RU" dirty="0"/>
              <a:t>преобразования графиков функций сдвигом по </a:t>
            </a:r>
            <a:r>
              <a:rPr lang="ru-RU" dirty="0" smtClean="0"/>
              <a:t>оси    </a:t>
            </a:r>
            <a:r>
              <a:rPr lang="ru-RU" dirty="0"/>
              <a:t>  .</a:t>
            </a:r>
          </a:p>
        </p:txBody>
      </p:sp>
      <p:pic>
        <p:nvPicPr>
          <p:cNvPr id="4" name="Рисунок 3" descr="http://www.unimath.ru/images/clip_image004_047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643182"/>
            <a:ext cx="92869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028_0188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2714620"/>
            <a:ext cx="107157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unimath.ru/images/clip_image004_0478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2786058"/>
            <a:ext cx="71438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034_0149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2714620"/>
            <a:ext cx="84075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34_0147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3571876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Практикум по решению задач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dirty="0"/>
              <a:t>В одной системе координат построить графики функций одной группы и описать их свойства:</a:t>
            </a:r>
            <a:br>
              <a:rPr lang="ru-RU" dirty="0"/>
            </a:br>
            <a:r>
              <a:rPr lang="ru-RU" dirty="0"/>
              <a:t>1)  </a:t>
            </a:r>
            <a:r>
              <a:rPr lang="ru-RU" dirty="0" smtClean="0"/>
              <a:t>               ,</a:t>
            </a:r>
            <a:r>
              <a:rPr lang="ru-RU" dirty="0"/>
              <a:t>   </a:t>
            </a:r>
            <a:r>
              <a:rPr lang="ru-RU" dirty="0" smtClean="0"/>
              <a:t>                .     2</a:t>
            </a:r>
            <a:r>
              <a:rPr lang="ru-RU" dirty="0"/>
              <a:t>) </a:t>
            </a:r>
            <a:r>
              <a:rPr lang="ru-RU" dirty="0" smtClean="0"/>
              <a:t>            ,</a:t>
            </a:r>
            <a:r>
              <a:rPr lang="ru-RU" dirty="0"/>
              <a:t>  </a:t>
            </a:r>
            <a:r>
              <a:rPr lang="ru-RU" dirty="0" smtClean="0"/>
              <a:t>                 </a:t>
            </a:r>
            <a:r>
              <a:rPr lang="ru-RU" dirty="0"/>
              <a:t>. </a:t>
            </a:r>
            <a:endParaRPr lang="ru-RU" sz="2400" dirty="0"/>
          </a:p>
          <a:p>
            <a:r>
              <a:rPr lang="ru-RU" dirty="0" smtClean="0"/>
              <a:t>Обобщить преобразования графиков функций сдвигом по оси      .</a:t>
            </a:r>
            <a:endParaRPr lang="ru-RU" dirty="0"/>
          </a:p>
        </p:txBody>
      </p:sp>
      <p:pic>
        <p:nvPicPr>
          <p:cNvPr id="6" name="Рисунок 5" descr="http://www.unimath.ru/images/clip_image004_047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786058"/>
            <a:ext cx="92869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038_0132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714620"/>
            <a:ext cx="114300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04_0479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786058"/>
            <a:ext cx="714380" cy="42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unimath.ru/images/clip_image045_0040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2786058"/>
            <a:ext cx="10715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unimath.ru/images/clip_image044_0107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3500438"/>
            <a:ext cx="64294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Практикум по решению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/>
              <a:t>Докажите, что </a:t>
            </a:r>
            <a:r>
              <a:rPr lang="ru-RU" dirty="0" smtClean="0"/>
              <a:t>число       </a:t>
            </a:r>
            <a:r>
              <a:rPr lang="ru-RU" dirty="0"/>
              <a:t>   является периодом </a:t>
            </a:r>
            <a:r>
              <a:rPr lang="ru-RU" dirty="0" smtClean="0"/>
              <a:t>функции  </a:t>
            </a:r>
            <a:r>
              <a:rPr lang="ru-RU" dirty="0"/>
              <a:t> </a:t>
            </a:r>
            <a:r>
              <a:rPr lang="ru-RU" dirty="0" smtClean="0"/>
              <a:t>        .</a:t>
            </a:r>
            <a:endParaRPr lang="ru-RU" sz="2400" dirty="0"/>
          </a:p>
          <a:p>
            <a:pPr lvl="1"/>
            <a:r>
              <a:rPr lang="ru-RU" dirty="0"/>
              <a:t>Докажите, что число  </a:t>
            </a:r>
            <a:r>
              <a:rPr lang="ru-RU" dirty="0" smtClean="0"/>
              <a:t>       </a:t>
            </a:r>
            <a:r>
              <a:rPr lang="ru-RU" dirty="0"/>
              <a:t> является периодом функции </a:t>
            </a:r>
            <a:r>
              <a:rPr lang="ru-RU" dirty="0" smtClean="0"/>
              <a:t>          .</a:t>
            </a:r>
          </a:p>
          <a:p>
            <a:pPr lvl="1"/>
            <a:r>
              <a:rPr lang="ru-RU" sz="2400" dirty="0"/>
              <a:t>Найдите наименьший положительный период функции  </a:t>
            </a:r>
          </a:p>
          <a:p>
            <a:pPr lvl="1"/>
            <a:r>
              <a:rPr lang="ru-RU" sz="2400" dirty="0"/>
              <a:t>Найдите наименьший положительный период функции  </a:t>
            </a:r>
          </a:p>
          <a:p>
            <a:pPr lvl="1"/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 descr="http://www.unimath.ru/images/clip_image012_0329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928802"/>
            <a:ext cx="71438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014_0283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285992"/>
            <a:ext cx="78581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unimath.ru/images/clip_image016_0298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2786058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018_0261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071810"/>
            <a:ext cx="92869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20_0199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3786190"/>
            <a:ext cx="1071570" cy="561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unimath.ru/images/clip_image022_0204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0298" y="4714884"/>
            <a:ext cx="107157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Практикум по решению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из градусной меры в радианную и расположите в порядке возрастания:  </a:t>
            </a:r>
            <a:r>
              <a:rPr lang="ru-RU" dirty="0" smtClean="0"/>
              <a:t>      ,      ,         ,        </a:t>
            </a:r>
            <a:r>
              <a:rPr lang="en-US" dirty="0" smtClean="0"/>
              <a:t>                                              </a:t>
            </a:r>
          </a:p>
          <a:p>
            <a:r>
              <a:rPr lang="en-US" dirty="0" smtClean="0"/>
              <a:t>          .</a:t>
            </a:r>
            <a:endParaRPr lang="ru-RU" dirty="0" smtClean="0"/>
          </a:p>
          <a:p>
            <a:r>
              <a:rPr lang="ru-RU" dirty="0"/>
              <a:t>Переведите из радианной меры в градусную и расположите в порядке убывания:  </a:t>
            </a:r>
            <a:r>
              <a:rPr lang="ru-RU" dirty="0" smtClean="0"/>
              <a:t>       ,        ,           ,          .  </a:t>
            </a:r>
            <a:endParaRPr lang="ru-RU" dirty="0"/>
          </a:p>
        </p:txBody>
      </p:sp>
      <p:pic>
        <p:nvPicPr>
          <p:cNvPr id="4" name="Рисунок 3" descr="http://www.unimath.ru/images/clip_image034_0156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428868"/>
            <a:ext cx="71438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036_0141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2357430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unimath.ru/images/clip_image038_0141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2428868"/>
            <a:ext cx="85725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040_0125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2857496"/>
            <a:ext cx="78581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42_0121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3714752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unimath.ru/images/clip_image044_0115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3714752"/>
            <a:ext cx="71438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unimath.ru/images/clip_image046_0107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00958" y="3714752"/>
            <a:ext cx="100013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unimath.ru/images/clip_image048_0107.gif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4143380"/>
            <a:ext cx="92869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285992"/>
            <a:ext cx="468630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задание: повторить свойства тангенса и котангенса.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5134"/>
            <a:ext cx="3600400" cy="489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4067944" y="1267222"/>
            <a:ext cx="4680520" cy="3312368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217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255</Words>
  <Application>Microsoft Office PowerPoint</Application>
  <PresentationFormat>Экран (4:3)</PresentationFormat>
  <Paragraphs>102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Повторение «Тригонометрические  Функции                 и их свойства» </vt:lpstr>
      <vt:lpstr>    Урок № 1 Задачи: </vt:lpstr>
      <vt:lpstr>Слайд 3</vt:lpstr>
      <vt:lpstr>проверяем</vt:lpstr>
      <vt:lpstr>Слайд 5</vt:lpstr>
      <vt:lpstr>Слайд 6</vt:lpstr>
      <vt:lpstr>Практикум по решению задач</vt:lpstr>
      <vt:lpstr>Практикум по решению задач</vt:lpstr>
      <vt:lpstr>Практикум по решению задач</vt:lpstr>
      <vt:lpstr>Практикум по решению задач</vt:lpstr>
      <vt:lpstr>Домашнее задание: повторить свойства тангенса и котангенса.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17</cp:revision>
  <dcterms:created xsi:type="dcterms:W3CDTF">2016-09-29T15:33:41Z</dcterms:created>
  <dcterms:modified xsi:type="dcterms:W3CDTF">2016-09-29T18:39:13Z</dcterms:modified>
</cp:coreProperties>
</file>